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311" r:id="rId4"/>
    <p:sldId id="297" r:id="rId5"/>
    <p:sldId id="317" r:id="rId6"/>
    <p:sldId id="295" r:id="rId7"/>
    <p:sldId id="293" r:id="rId8"/>
    <p:sldId id="294" r:id="rId9"/>
    <p:sldId id="296" r:id="rId10"/>
    <p:sldId id="321" r:id="rId11"/>
    <p:sldId id="298" r:id="rId12"/>
    <p:sldId id="264" r:id="rId13"/>
    <p:sldId id="299" r:id="rId14"/>
    <p:sldId id="318" r:id="rId15"/>
    <p:sldId id="270" r:id="rId16"/>
    <p:sldId id="266" r:id="rId17"/>
    <p:sldId id="267" r:id="rId18"/>
    <p:sldId id="269" r:id="rId19"/>
    <p:sldId id="312" r:id="rId20"/>
    <p:sldId id="263" r:id="rId21"/>
    <p:sldId id="301" r:id="rId22"/>
    <p:sldId id="273" r:id="rId23"/>
    <p:sldId id="272" r:id="rId24"/>
    <p:sldId id="302" r:id="rId25"/>
    <p:sldId id="313" r:id="rId26"/>
    <p:sldId id="274" r:id="rId27"/>
    <p:sldId id="286" r:id="rId28"/>
    <p:sldId id="289" r:id="rId29"/>
    <p:sldId id="290" r:id="rId30"/>
    <p:sldId id="291" r:id="rId31"/>
    <p:sldId id="292" r:id="rId32"/>
    <p:sldId id="320" r:id="rId33"/>
    <p:sldId id="305" r:id="rId34"/>
    <p:sldId id="308" r:id="rId35"/>
    <p:sldId id="284" r:id="rId36"/>
    <p:sldId id="309" r:id="rId37"/>
    <p:sldId id="288" r:id="rId38"/>
    <p:sldId id="287" r:id="rId39"/>
    <p:sldId id="319" r:id="rId40"/>
    <p:sldId id="306" r:id="rId41"/>
    <p:sldId id="307" r:id="rId42"/>
    <p:sldId id="303" r:id="rId43"/>
    <p:sldId id="316" r:id="rId44"/>
    <p:sldId id="31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FF61F-1E51-89AC-FAF2-127FA213A599}" v="27" dt="2021-01-14T07:44:29.186"/>
    <p1510:client id="{57D99322-BDED-1C09-93F5-AC0C81067627}" v="575" dt="2021-01-13T13:33:22.132"/>
    <p1510:client id="{6C44F118-9FC9-43FC-9B6F-9344E787F231}" v="160" dt="2021-01-13T15:58:27.256"/>
    <p1510:client id="{6FD97AB3-112C-E7F4-0B93-6910A5968A44}" v="634" dt="2021-01-13T14:21:59.990"/>
    <p1510:client id="{A92EDCD4-D815-5D46-7D66-EE60C3BF96A6}" v="2060" dt="2021-01-13T11:00:58.075"/>
    <p1510:client id="{C37D4E2E-7F8E-4D22-B3A1-9755F093ABA6}" v="17" dt="2021-01-14T09:40:32.402"/>
    <p1510:client id="{D39AD7DF-A1D9-F434-22E5-5AE043C4FCCF}" v="359" dt="2021-01-13T13:34:37.275"/>
    <p1510:client id="{D71EC947-6F67-8CC2-7A6A-7FCFEE9935C8}" v="314" dt="2021-01-13T13:19:20.985"/>
    <p1510:client id="{DA5261DA-F47C-3753-2CCF-BBBC9AE75ADB}" v="83" dt="2021-01-13T10:14:14.204"/>
    <p1510:client id="{E2CE4F4E-B20F-3A39-7E6C-083A1D5D9F69}" v="1614" dt="2021-01-13T12:39:33.086"/>
    <p1510:client id="{F3DFFAEC-684D-493B-B8EE-272E9FCFA4B0}" v="445" dt="2021-01-13T08:56:49.724"/>
    <p1510:client id="{F5AFC7B7-EF1F-C68A-84AD-1299323D1491}" v="20" dt="2021-01-13T09:09:00.517"/>
    <p1510:client id="{FE5EFE61-BCD3-0F51-64B9-806FEDACDFE8}" v="62" dt="2021-01-13T12:10:53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7CE467-5EB6-487B-8245-F78BF288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111" y="666054"/>
            <a:ext cx="6267200" cy="990904"/>
          </a:xfrm>
        </p:spPr>
        <p:txBody>
          <a:bodyPr>
            <a:normAutofit/>
          </a:bodyPr>
          <a:lstStyle/>
          <a:p>
            <a:r>
              <a:rPr lang="sv-SE"/>
              <a:t>PEAR WAGON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C5FDE24-7D5A-4962-BE38-7D682BAC6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415" y="2625376"/>
            <a:ext cx="2831120" cy="3342895"/>
          </a:xfrm>
        </p:spPr>
        <p:txBody>
          <a:bodyPr vert="horz" lIns="91440" tIns="91440" rIns="91440" bIns="91440" rtlCol="0" anchor="t">
            <a:normAutofit/>
          </a:bodyPr>
          <a:lstStyle/>
          <a:p>
            <a:r>
              <a:rPr lang="sv-SE"/>
              <a:t>ETT SPEL AV:</a:t>
            </a:r>
          </a:p>
          <a:p>
            <a:r>
              <a:rPr lang="sv-SE"/>
              <a:t>Andreas </a:t>
            </a:r>
            <a:r>
              <a:rPr lang="sv-SE" err="1"/>
              <a:t>Stanggren</a:t>
            </a:r>
            <a:br>
              <a:rPr lang="sv-SE"/>
            </a:br>
            <a:r>
              <a:rPr lang="sv-SE"/>
              <a:t>ANTON MÄENPÄÄ</a:t>
            </a:r>
            <a:br>
              <a:rPr lang="sv-SE"/>
            </a:br>
            <a:r>
              <a:rPr lang="sv-SE"/>
              <a:t>HAMPUS OLAUSSON</a:t>
            </a:r>
            <a:br>
              <a:rPr lang="sv-SE"/>
            </a:br>
            <a:r>
              <a:rPr lang="sv-SE"/>
              <a:t>JONAS GLINGERT</a:t>
            </a:r>
            <a:br>
              <a:rPr lang="sv-SE"/>
            </a:br>
            <a:r>
              <a:rPr lang="sv-SE"/>
              <a:t>Petter FOGEL</a:t>
            </a:r>
            <a:br>
              <a:rPr lang="sv-SE"/>
            </a:br>
            <a:r>
              <a:rPr lang="sv-SE"/>
              <a:t>YOHAN </a:t>
            </a:r>
            <a:r>
              <a:rPr lang="sv-SE" err="1"/>
              <a:t>RISTEsKI</a:t>
            </a:r>
            <a:endParaRPr lang="sv-SE"/>
          </a:p>
          <a:p>
            <a:endParaRPr lang="sv-SE"/>
          </a:p>
        </p:txBody>
      </p:sp>
      <p:pic>
        <p:nvPicPr>
          <p:cNvPr id="7" name="Bildobjekt 6" descr="En bild som visar vektorgrafik, ljus&#10;&#10;Automatiskt genererad beskrivning">
            <a:extLst>
              <a:ext uri="{FF2B5EF4-FFF2-40B4-BE49-F238E27FC236}">
                <a16:creationId xmlns:a16="http://schemas.microsoft.com/office/drawing/2014/main" id="{DF902107-BE52-4CC4-B975-8D292B6F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67" y="470069"/>
            <a:ext cx="1384713" cy="1384713"/>
          </a:xfrm>
          <a:prstGeom prst="rect">
            <a:avLst/>
          </a:prstGeom>
        </p:spPr>
      </p:pic>
      <p:pic>
        <p:nvPicPr>
          <p:cNvPr id="4" name="Bildobjekt 5">
            <a:extLst>
              <a:ext uri="{FF2B5EF4-FFF2-40B4-BE49-F238E27FC236}">
                <a16:creationId xmlns:a16="http://schemas.microsoft.com/office/drawing/2014/main" id="{F7BBBEB1-49BB-4129-8435-C3CF4AC0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39" y="2012762"/>
            <a:ext cx="6903075" cy="3873723"/>
          </a:xfrm>
          <a:prstGeom prst="rect">
            <a:avLst/>
          </a:prstGeom>
        </p:spPr>
      </p:pic>
      <p:sp>
        <p:nvSpPr>
          <p:cNvPr id="5" name="Underrubrik 2">
            <a:extLst>
              <a:ext uri="{FF2B5EF4-FFF2-40B4-BE49-F238E27FC236}">
                <a16:creationId xmlns:a16="http://schemas.microsoft.com/office/drawing/2014/main" id="{4C2FD887-B399-4153-A738-054DBF33A874}"/>
              </a:ext>
            </a:extLst>
          </p:cNvPr>
          <p:cNvSpPr txBox="1">
            <a:spLocks/>
          </p:cNvSpPr>
          <p:nvPr/>
        </p:nvSpPr>
        <p:spPr>
          <a:xfrm>
            <a:off x="4915809" y="6175157"/>
            <a:ext cx="6384060" cy="570318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Slutprojekt, </a:t>
            </a:r>
            <a:r>
              <a:rPr lang="sv-SE" err="1"/>
              <a:t>JAVAscript</a:t>
            </a:r>
            <a:r>
              <a:rPr lang="sv-SE"/>
              <a:t> grund 60YHP</a:t>
            </a:r>
          </a:p>
          <a:p>
            <a:endParaRPr lang="sv-SE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3433C526-D734-4597-BDEF-758634C4E7DE}"/>
              </a:ext>
            </a:extLst>
          </p:cNvPr>
          <p:cNvSpPr txBox="1">
            <a:spLocks/>
          </p:cNvSpPr>
          <p:nvPr/>
        </p:nvSpPr>
        <p:spPr>
          <a:xfrm>
            <a:off x="793664" y="6221060"/>
            <a:ext cx="1655988" cy="478511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2021-01-14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097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9A7F82-A679-488E-8E50-6E5AC1F845D8}"/>
              </a:ext>
            </a:extLst>
          </p:cNvPr>
          <p:cNvSpPr txBox="1">
            <a:spLocks/>
          </p:cNvSpPr>
          <p:nvPr/>
        </p:nvSpPr>
        <p:spPr>
          <a:xfrm>
            <a:off x="2658628" y="2035678"/>
            <a:ext cx="8533629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UML-DIAGRAM</a:t>
            </a:r>
          </a:p>
        </p:txBody>
      </p:sp>
    </p:spTree>
    <p:extLst>
      <p:ext uri="{BB962C8B-B14F-4D97-AF65-F5344CB8AC3E}">
        <p14:creationId xmlns:p14="http://schemas.microsoft.com/office/powerpoint/2010/main" val="55161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2">
            <a:extLst>
              <a:ext uri="{FF2B5EF4-FFF2-40B4-BE49-F238E27FC236}">
                <a16:creationId xmlns:a16="http://schemas.microsoft.com/office/drawing/2014/main" id="{7DE45F54-5B2A-4504-B2EC-314A6431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8" y="346235"/>
            <a:ext cx="9970575" cy="6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7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>
            <a:extLst>
              <a:ext uri="{FF2B5EF4-FFF2-40B4-BE49-F238E27FC236}">
                <a16:creationId xmlns:a16="http://schemas.microsoft.com/office/drawing/2014/main" id="{9C069914-0327-4522-8FD0-F5BF1A7B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4" y="414348"/>
            <a:ext cx="11253457" cy="56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>
            <a:extLst>
              <a:ext uri="{FF2B5EF4-FFF2-40B4-BE49-F238E27FC236}">
                <a16:creationId xmlns:a16="http://schemas.microsoft.com/office/drawing/2014/main" id="{3CA267E1-C42C-4223-938F-F95226A6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9" y="613325"/>
            <a:ext cx="11431361" cy="5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9A7F82-A679-488E-8E50-6E5AC1F845D8}"/>
              </a:ext>
            </a:extLst>
          </p:cNvPr>
          <p:cNvSpPr txBox="1">
            <a:spLocks/>
          </p:cNvSpPr>
          <p:nvPr/>
        </p:nvSpPr>
        <p:spPr>
          <a:xfrm>
            <a:off x="3556759" y="1882841"/>
            <a:ext cx="6060252" cy="182323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BÖRJA KODA</a:t>
            </a:r>
          </a:p>
        </p:txBody>
      </p:sp>
    </p:spTree>
    <p:extLst>
      <p:ext uri="{BB962C8B-B14F-4D97-AF65-F5344CB8AC3E}">
        <p14:creationId xmlns:p14="http://schemas.microsoft.com/office/powerpoint/2010/main" val="142531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>
            <a:extLst>
              <a:ext uri="{FF2B5EF4-FFF2-40B4-BE49-F238E27FC236}">
                <a16:creationId xmlns:a16="http://schemas.microsoft.com/office/drawing/2014/main" id="{B120C7E9-41DD-45E2-A219-880AC7C5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89" y="529884"/>
            <a:ext cx="10091596" cy="56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>
            <a:extLst>
              <a:ext uri="{FF2B5EF4-FFF2-40B4-BE49-F238E27FC236}">
                <a16:creationId xmlns:a16="http://schemas.microsoft.com/office/drawing/2014/main" id="{7FCE5FE8-7AA1-4EA9-B95B-33189696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66" y="431832"/>
            <a:ext cx="11298724" cy="63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>
            <a:extLst>
              <a:ext uri="{FF2B5EF4-FFF2-40B4-BE49-F238E27FC236}">
                <a16:creationId xmlns:a16="http://schemas.microsoft.com/office/drawing/2014/main" id="{5BCE71A0-6D80-4A79-AB78-4DAC5794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67" y="309766"/>
            <a:ext cx="8771298" cy="59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>
            <a:extLst>
              <a:ext uri="{FF2B5EF4-FFF2-40B4-BE49-F238E27FC236}">
                <a16:creationId xmlns:a16="http://schemas.microsoft.com/office/drawing/2014/main" id="{8B3836B4-4BAA-4C17-9DF2-9A10BE11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53" y="439376"/>
            <a:ext cx="11034665" cy="62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27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F763D51-5B80-4864-9580-DA79A24B49EE}"/>
              </a:ext>
            </a:extLst>
          </p:cNvPr>
          <p:cNvSpPr txBox="1">
            <a:spLocks/>
          </p:cNvSpPr>
          <p:nvPr/>
        </p:nvSpPr>
        <p:spPr>
          <a:xfrm>
            <a:off x="3464605" y="2090219"/>
            <a:ext cx="6058282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387565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7CE467-5EB6-487B-8245-F78BF288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5175" y="839347"/>
            <a:ext cx="3959934" cy="1025023"/>
          </a:xfrm>
        </p:spPr>
        <p:txBody>
          <a:bodyPr>
            <a:normAutofit/>
          </a:bodyPr>
          <a:lstStyle/>
          <a:p>
            <a:r>
              <a:rPr lang="sv-SE"/>
              <a:t>SPELIDÉ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49549AF9-102F-48C7-A7A8-1BA589AD6C9A}"/>
              </a:ext>
            </a:extLst>
          </p:cNvPr>
          <p:cNvSpPr txBox="1">
            <a:spLocks/>
          </p:cNvSpPr>
          <p:nvPr/>
        </p:nvSpPr>
        <p:spPr>
          <a:xfrm>
            <a:off x="1817639" y="2554324"/>
            <a:ext cx="9349075" cy="269484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SPELAREN STYR EN RADIOSTYRD VAGN</a:t>
            </a:r>
            <a:endParaRPr lang="sv-SE" sz="3600" u="sng"/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FÅNGA OCH UNDVIKA OBJEKT SOM FALLER NER</a:t>
            </a:r>
            <a:endParaRPr lang="sv-SE" sz="3600" u="sng"/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>
                <a:ea typeface="+mj-lt"/>
                <a:cs typeface="+mj-lt"/>
              </a:rPr>
              <a:t>GÅR UT PÅ ATT FÅ SÅ MYCKET POÄNG SOM MÖJLIGT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SVÅRIGHETSGRADEN ÖKAR MED TIDEN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sv-SE" sz="3600"/>
          </a:p>
        </p:txBody>
      </p:sp>
    </p:spTree>
    <p:extLst>
      <p:ext uri="{BB962C8B-B14F-4D97-AF65-F5344CB8AC3E}">
        <p14:creationId xmlns:p14="http://schemas.microsoft.com/office/powerpoint/2010/main" val="346629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>
            <a:extLst>
              <a:ext uri="{FF2B5EF4-FFF2-40B4-BE49-F238E27FC236}">
                <a16:creationId xmlns:a16="http://schemas.microsoft.com/office/drawing/2014/main" id="{782E57DF-218C-4976-A110-E46FF6A8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54" y="367955"/>
            <a:ext cx="10981853" cy="62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C5666D05-7A79-453B-BAA0-EFCF097B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7" y="464402"/>
            <a:ext cx="10558346" cy="59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>
            <a:extLst>
              <a:ext uri="{FF2B5EF4-FFF2-40B4-BE49-F238E27FC236}">
                <a16:creationId xmlns:a16="http://schemas.microsoft.com/office/drawing/2014/main" id="{1838A836-0457-4333-AC66-3C054D95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5" y="333753"/>
            <a:ext cx="11178011" cy="62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>
            <a:extLst>
              <a:ext uri="{FF2B5EF4-FFF2-40B4-BE49-F238E27FC236}">
                <a16:creationId xmlns:a16="http://schemas.microsoft.com/office/drawing/2014/main" id="{B34CE25A-F5A2-4DB9-A63D-A6B80580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6" y="386564"/>
            <a:ext cx="10823418" cy="60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 descr="En bild som visar text&#10;&#10;Automatiskt genererad beskrivning">
            <a:extLst>
              <a:ext uri="{FF2B5EF4-FFF2-40B4-BE49-F238E27FC236}">
                <a16:creationId xmlns:a16="http://schemas.microsoft.com/office/drawing/2014/main" id="{A8156A57-280E-4764-9E6B-6EC47E28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0" y="325011"/>
            <a:ext cx="11441151" cy="64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7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F763D51-5B80-4864-9580-DA79A24B49EE}"/>
              </a:ext>
            </a:extLst>
          </p:cNvPr>
          <p:cNvSpPr txBox="1">
            <a:spLocks/>
          </p:cNvSpPr>
          <p:nvPr/>
        </p:nvSpPr>
        <p:spPr>
          <a:xfrm>
            <a:off x="4247206" y="1989119"/>
            <a:ext cx="6058282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OBJEKT</a:t>
            </a:r>
          </a:p>
        </p:txBody>
      </p:sp>
    </p:spTree>
    <p:extLst>
      <p:ext uri="{BB962C8B-B14F-4D97-AF65-F5344CB8AC3E}">
        <p14:creationId xmlns:p14="http://schemas.microsoft.com/office/powerpoint/2010/main" val="315617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2" descr="En bild som visar text&#10;&#10;Automatiskt genererad beskrivning">
            <a:extLst>
              <a:ext uri="{FF2B5EF4-FFF2-40B4-BE49-F238E27FC236}">
                <a16:creationId xmlns:a16="http://schemas.microsoft.com/office/drawing/2014/main" id="{AC323388-AA15-44EA-A94A-703002CD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25" y="2288401"/>
            <a:ext cx="6282919" cy="3078630"/>
          </a:xfrm>
          <a:prstGeom prst="rect">
            <a:avLst/>
          </a:prstGeom>
        </p:spPr>
      </p:pic>
      <p:pic>
        <p:nvPicPr>
          <p:cNvPr id="5" name="Bildobjekt 14">
            <a:extLst>
              <a:ext uri="{FF2B5EF4-FFF2-40B4-BE49-F238E27FC236}">
                <a16:creationId xmlns:a16="http://schemas.microsoft.com/office/drawing/2014/main" id="{0F28BD8E-2475-4FE5-84E2-8DE63F5F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216" y="3519259"/>
            <a:ext cx="2743200" cy="2630384"/>
          </a:xfrm>
          <a:prstGeom prst="rect">
            <a:avLst/>
          </a:prstGeom>
        </p:spPr>
      </p:pic>
      <p:pic>
        <p:nvPicPr>
          <p:cNvPr id="2" name="Bildobjekt 3">
            <a:extLst>
              <a:ext uri="{FF2B5EF4-FFF2-40B4-BE49-F238E27FC236}">
                <a16:creationId xmlns:a16="http://schemas.microsoft.com/office/drawing/2014/main" id="{61818A50-5D0F-4C29-8A4B-3A7CA6D1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965" y="994551"/>
            <a:ext cx="1885950" cy="1905000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CFDB4FF0-9DBD-4072-BD29-4F990EB590D9}"/>
              </a:ext>
            </a:extLst>
          </p:cNvPr>
          <p:cNvSpPr txBox="1">
            <a:spLocks/>
          </p:cNvSpPr>
          <p:nvPr/>
        </p:nvSpPr>
        <p:spPr>
          <a:xfrm>
            <a:off x="3131523" y="472620"/>
            <a:ext cx="6267200" cy="99090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PLAYER</a:t>
            </a:r>
          </a:p>
        </p:txBody>
      </p:sp>
    </p:spTree>
    <p:extLst>
      <p:ext uri="{BB962C8B-B14F-4D97-AF65-F5344CB8AC3E}">
        <p14:creationId xmlns:p14="http://schemas.microsoft.com/office/powerpoint/2010/main" val="148113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vektorgrafik, ljus&#10;&#10;Automatiskt genererad beskrivning">
            <a:extLst>
              <a:ext uri="{FF2B5EF4-FFF2-40B4-BE49-F238E27FC236}">
                <a16:creationId xmlns:a16="http://schemas.microsoft.com/office/drawing/2014/main" id="{1A6DCC8D-57C0-4D3E-B593-E2D7D12E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0" y="1956538"/>
            <a:ext cx="3328786" cy="3328786"/>
          </a:xfrm>
          <a:prstGeom prst="rect">
            <a:avLst/>
          </a:prstGeom>
        </p:spPr>
      </p:pic>
      <p:pic>
        <p:nvPicPr>
          <p:cNvPr id="4" name="Bildobjekt 4" descr="En bild som visar tecken, klocka&#10;&#10;Automatiskt genererad beskrivning">
            <a:extLst>
              <a:ext uri="{FF2B5EF4-FFF2-40B4-BE49-F238E27FC236}">
                <a16:creationId xmlns:a16="http://schemas.microsoft.com/office/drawing/2014/main" id="{B13116FF-327A-41E2-815C-8566A32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363" y="3166893"/>
            <a:ext cx="2133600" cy="2124075"/>
          </a:xfrm>
          <a:prstGeom prst="rect">
            <a:avLst/>
          </a:prstGeom>
        </p:spPr>
      </p:pic>
      <p:sp>
        <p:nvSpPr>
          <p:cNvPr id="10" name="Rubrik 1">
            <a:extLst>
              <a:ext uri="{FF2B5EF4-FFF2-40B4-BE49-F238E27FC236}">
                <a16:creationId xmlns:a16="http://schemas.microsoft.com/office/drawing/2014/main" id="{227D8CB5-0128-4597-A275-4D67010245CC}"/>
              </a:ext>
            </a:extLst>
          </p:cNvPr>
          <p:cNvSpPr txBox="1">
            <a:spLocks/>
          </p:cNvSpPr>
          <p:nvPr/>
        </p:nvSpPr>
        <p:spPr>
          <a:xfrm>
            <a:off x="2415987" y="-149990"/>
            <a:ext cx="8739053" cy="170644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GREEN PEAR</a:t>
            </a:r>
          </a:p>
        </p:txBody>
      </p:sp>
      <p:sp>
        <p:nvSpPr>
          <p:cNvPr id="12" name="Rubrik 1">
            <a:extLst>
              <a:ext uri="{FF2B5EF4-FFF2-40B4-BE49-F238E27FC236}">
                <a16:creationId xmlns:a16="http://schemas.microsoft.com/office/drawing/2014/main" id="{C073D580-5A7C-4BAB-B54B-CCBFB9721469}"/>
              </a:ext>
            </a:extLst>
          </p:cNvPr>
          <p:cNvSpPr txBox="1">
            <a:spLocks/>
          </p:cNvSpPr>
          <p:nvPr/>
        </p:nvSpPr>
        <p:spPr>
          <a:xfrm>
            <a:off x="3549012" y="2219183"/>
            <a:ext cx="6117989" cy="162820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sv-SE" sz="3600"/>
              <a:t>MAIN OBJECT</a:t>
            </a:r>
            <a:br>
              <a:rPr lang="sv-SE" sz="3600"/>
            </a:br>
            <a:endParaRPr lang="sv-SE" sz="3600"/>
          </a:p>
          <a:p>
            <a:pPr marL="571500" indent="-571500">
              <a:buFont typeface="Arial"/>
              <a:buChar char="•"/>
            </a:pPr>
            <a:r>
              <a:rPr lang="sv-SE" sz="3600"/>
              <a:t>GIVES</a:t>
            </a:r>
            <a:r>
              <a:rPr lang="sv-SE" sz="3600">
                <a:ea typeface="+mj-lt"/>
                <a:cs typeface="+mj-lt"/>
              </a:rPr>
              <a:t> PLAYER POINTS</a:t>
            </a:r>
            <a:endParaRPr lang="sv-SE" sz="3600"/>
          </a:p>
        </p:txBody>
      </p:sp>
      <p:pic>
        <p:nvPicPr>
          <p:cNvPr id="9" name="Bildobjekt 10" descr="En bild som visar klocka, ljus&#10;&#10;Automatiskt genererad beskrivning">
            <a:extLst>
              <a:ext uri="{FF2B5EF4-FFF2-40B4-BE49-F238E27FC236}">
                <a16:creationId xmlns:a16="http://schemas.microsoft.com/office/drawing/2014/main" id="{3A12D1B8-8922-4824-9EDC-8D5B9B6CF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4295095"/>
            <a:ext cx="1254578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0" descr="En bild som visar mörk, stående&#10;&#10;Automatiskt genererad beskrivning">
            <a:extLst>
              <a:ext uri="{FF2B5EF4-FFF2-40B4-BE49-F238E27FC236}">
                <a16:creationId xmlns:a16="http://schemas.microsoft.com/office/drawing/2014/main" id="{E2B65D8F-A748-49A4-983E-D3B5B8C2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04" y="1906328"/>
            <a:ext cx="2743200" cy="2426329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4E0EAB19-A61F-456C-86E8-653066A0EB51}"/>
              </a:ext>
            </a:extLst>
          </p:cNvPr>
          <p:cNvSpPr txBox="1">
            <a:spLocks/>
          </p:cNvSpPr>
          <p:nvPr/>
        </p:nvSpPr>
        <p:spPr>
          <a:xfrm>
            <a:off x="2663521" y="2292965"/>
            <a:ext cx="6486673" cy="100559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Arial"/>
              <a:buChar char="•"/>
            </a:pPr>
            <a:r>
              <a:rPr lang="sv-SE" sz="3600"/>
              <a:t>DECREASES PLAYER HP</a:t>
            </a:r>
            <a:endParaRPr lang="sv-SE"/>
          </a:p>
        </p:txBody>
      </p:sp>
      <p:pic>
        <p:nvPicPr>
          <p:cNvPr id="4" name="Bildobjekt 4" descr="En bild som visar mat, ljus&#10;&#10;Automatiskt genererad beskrivning">
            <a:extLst>
              <a:ext uri="{FF2B5EF4-FFF2-40B4-BE49-F238E27FC236}">
                <a16:creationId xmlns:a16="http://schemas.microsoft.com/office/drawing/2014/main" id="{6122C456-8C83-450C-A120-07A8ADB0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849" y="2101993"/>
            <a:ext cx="1847850" cy="2381250"/>
          </a:xfrm>
          <a:prstGeom prst="rect">
            <a:avLst/>
          </a:prstGeom>
        </p:spPr>
      </p:pic>
      <p:pic>
        <p:nvPicPr>
          <p:cNvPr id="7" name="Bildobjekt 7" descr="En bild som visar ljus, klocka&#10;&#10;Automatiskt genererad beskrivning">
            <a:extLst>
              <a:ext uri="{FF2B5EF4-FFF2-40B4-BE49-F238E27FC236}">
                <a16:creationId xmlns:a16="http://schemas.microsoft.com/office/drawing/2014/main" id="{99AA9A2C-4604-4DFA-8700-9A93C0CE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99" y="4101366"/>
            <a:ext cx="1805668" cy="1796143"/>
          </a:xfrm>
          <a:prstGeom prst="rect">
            <a:avLst/>
          </a:prstGeom>
        </p:spPr>
      </p:pic>
      <p:sp>
        <p:nvSpPr>
          <p:cNvPr id="11" name="Rubrik 1">
            <a:extLst>
              <a:ext uri="{FF2B5EF4-FFF2-40B4-BE49-F238E27FC236}">
                <a16:creationId xmlns:a16="http://schemas.microsoft.com/office/drawing/2014/main" id="{F6FA74A4-90A8-46DE-BD8C-97DAF0601F6E}"/>
              </a:ext>
            </a:extLst>
          </p:cNvPr>
          <p:cNvSpPr txBox="1">
            <a:spLocks/>
          </p:cNvSpPr>
          <p:nvPr/>
        </p:nvSpPr>
        <p:spPr>
          <a:xfrm>
            <a:off x="2415987" y="-149990"/>
            <a:ext cx="8739053" cy="170644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ROTTEN PEAR</a:t>
            </a:r>
          </a:p>
        </p:txBody>
      </p:sp>
    </p:spTree>
    <p:extLst>
      <p:ext uri="{BB962C8B-B14F-4D97-AF65-F5344CB8AC3E}">
        <p14:creationId xmlns:p14="http://schemas.microsoft.com/office/powerpoint/2010/main" val="328601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7" descr="En bild som visar pil&#10;&#10;Automatiskt genererad beskrivning">
            <a:extLst>
              <a:ext uri="{FF2B5EF4-FFF2-40B4-BE49-F238E27FC236}">
                <a16:creationId xmlns:a16="http://schemas.microsoft.com/office/drawing/2014/main" id="{2C5CA501-BA4E-4C50-B852-4B8E9405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22" y="2300644"/>
            <a:ext cx="2799103" cy="2799103"/>
          </a:xfrm>
          <a:prstGeom prst="rect">
            <a:avLst/>
          </a:prstGeom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2E8F7144-968E-4C09-AC7F-0BBCFE9BFF30}"/>
              </a:ext>
            </a:extLst>
          </p:cNvPr>
          <p:cNvSpPr txBox="1">
            <a:spLocks/>
          </p:cNvSpPr>
          <p:nvPr/>
        </p:nvSpPr>
        <p:spPr>
          <a:xfrm>
            <a:off x="3531053" y="3011970"/>
            <a:ext cx="5476794" cy="100559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Arial"/>
              <a:buChar char="•"/>
            </a:pPr>
            <a:r>
              <a:rPr lang="sv-SE" sz="3600"/>
              <a:t>GIVES PLAYER HP</a:t>
            </a:r>
            <a:endParaRPr lang="sv-SE"/>
          </a:p>
        </p:txBody>
      </p:sp>
      <p:pic>
        <p:nvPicPr>
          <p:cNvPr id="6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A14E98CF-52C8-4A0B-8A23-D0F076FD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640" y="1891317"/>
            <a:ext cx="1924050" cy="2158092"/>
          </a:xfrm>
          <a:prstGeom prst="rect">
            <a:avLst/>
          </a:prstGeom>
        </p:spPr>
      </p:pic>
      <p:sp>
        <p:nvSpPr>
          <p:cNvPr id="12" name="Rubrik 1">
            <a:extLst>
              <a:ext uri="{FF2B5EF4-FFF2-40B4-BE49-F238E27FC236}">
                <a16:creationId xmlns:a16="http://schemas.microsoft.com/office/drawing/2014/main" id="{AFA523EE-DE86-4AF9-B1C3-51AAA7FF0D0C}"/>
              </a:ext>
            </a:extLst>
          </p:cNvPr>
          <p:cNvSpPr txBox="1">
            <a:spLocks/>
          </p:cNvSpPr>
          <p:nvPr/>
        </p:nvSpPr>
        <p:spPr>
          <a:xfrm>
            <a:off x="3609481" y="-232616"/>
            <a:ext cx="5470716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HEART</a:t>
            </a:r>
          </a:p>
        </p:txBody>
      </p:sp>
    </p:spTree>
    <p:extLst>
      <p:ext uri="{BB962C8B-B14F-4D97-AF65-F5344CB8AC3E}">
        <p14:creationId xmlns:p14="http://schemas.microsoft.com/office/powerpoint/2010/main" val="233809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 descr="En bild som visar text&#10;&#10;Automatiskt genererad beskrivning">
            <a:extLst>
              <a:ext uri="{FF2B5EF4-FFF2-40B4-BE49-F238E27FC236}">
                <a16:creationId xmlns:a16="http://schemas.microsoft.com/office/drawing/2014/main" id="{215D57DF-1048-414D-AB04-D2957919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86" y="850652"/>
            <a:ext cx="3898692" cy="4818970"/>
          </a:xfrm>
          <a:prstGeom prst="rect">
            <a:avLst/>
          </a:prstGeom>
        </p:spPr>
      </p:pic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CD9F199C-3229-4BDD-9988-30C471FF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06" y="1489098"/>
            <a:ext cx="5666281" cy="36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8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9">
            <a:extLst>
              <a:ext uri="{FF2B5EF4-FFF2-40B4-BE49-F238E27FC236}">
                <a16:creationId xmlns:a16="http://schemas.microsoft.com/office/drawing/2014/main" id="{3EA50DEB-FD16-41F3-8D5D-10BFA622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4" y="1925875"/>
            <a:ext cx="2799103" cy="2799103"/>
          </a:xfrm>
          <a:prstGeom prst="rect">
            <a:avLst/>
          </a:prstGeom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AB58CF0C-D93D-4478-972C-13B3F3861D0B}"/>
              </a:ext>
            </a:extLst>
          </p:cNvPr>
          <p:cNvSpPr txBox="1">
            <a:spLocks/>
          </p:cNvSpPr>
          <p:nvPr/>
        </p:nvSpPr>
        <p:spPr>
          <a:xfrm>
            <a:off x="3613680" y="1928645"/>
            <a:ext cx="5476794" cy="237352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sv-SE" sz="3600"/>
              <a:t>DOUBLE POINTS</a:t>
            </a:r>
          </a:p>
          <a:p>
            <a:endParaRPr lang="sv-SE" sz="3600"/>
          </a:p>
          <a:p>
            <a:pPr marL="571500" indent="-571500">
              <a:buFont typeface="Arial"/>
              <a:buChar char="•"/>
            </a:pPr>
            <a:r>
              <a:rPr lang="sv-SE" sz="3600"/>
              <a:t>TIMER 5 SECONDS</a:t>
            </a:r>
          </a:p>
        </p:txBody>
      </p:sp>
      <p:pic>
        <p:nvPicPr>
          <p:cNvPr id="4" name="Bildobjekt 5" descr="En bild som visar ritning&#10;&#10;Automatiskt genererad beskrivning">
            <a:extLst>
              <a:ext uri="{FF2B5EF4-FFF2-40B4-BE49-F238E27FC236}">
                <a16:creationId xmlns:a16="http://schemas.microsoft.com/office/drawing/2014/main" id="{323A01F7-F4C1-4FDC-A9CB-D29CBCFA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977" y="3887929"/>
            <a:ext cx="1995365" cy="1985840"/>
          </a:xfrm>
          <a:prstGeom prst="rect">
            <a:avLst/>
          </a:prstGeom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A116E088-CFA4-45AD-8A20-EDBEC5D8BDAA}"/>
              </a:ext>
            </a:extLst>
          </p:cNvPr>
          <p:cNvSpPr txBox="1">
            <a:spLocks/>
          </p:cNvSpPr>
          <p:nvPr/>
        </p:nvSpPr>
        <p:spPr>
          <a:xfrm>
            <a:off x="3884903" y="-223435"/>
            <a:ext cx="5470716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STAR</a:t>
            </a:r>
          </a:p>
        </p:txBody>
      </p:sp>
    </p:spTree>
    <p:extLst>
      <p:ext uri="{BB962C8B-B14F-4D97-AF65-F5344CB8AC3E}">
        <p14:creationId xmlns:p14="http://schemas.microsoft.com/office/powerpoint/2010/main" val="261494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1" descr="En bild som visar blomma, lampa&#10;&#10;Automatiskt genererad beskrivning">
            <a:extLst>
              <a:ext uri="{FF2B5EF4-FFF2-40B4-BE49-F238E27FC236}">
                <a16:creationId xmlns:a16="http://schemas.microsoft.com/office/drawing/2014/main" id="{A018975C-C1A9-403D-8BE8-1CE13D35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6" y="2006280"/>
            <a:ext cx="2799103" cy="2799103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2104CB05-EDAB-4EF2-BD6B-F9FBD719EE84}"/>
              </a:ext>
            </a:extLst>
          </p:cNvPr>
          <p:cNvSpPr txBox="1">
            <a:spLocks/>
          </p:cNvSpPr>
          <p:nvPr/>
        </p:nvSpPr>
        <p:spPr>
          <a:xfrm>
            <a:off x="3778206" y="2273421"/>
            <a:ext cx="5476794" cy="207973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sv-SE" sz="3600"/>
              <a:t>INSTANT DEATH</a:t>
            </a:r>
            <a:endParaRPr lang="sv-SE"/>
          </a:p>
          <a:p>
            <a:pPr marL="571500" indent="-571500">
              <a:buFont typeface="Arial"/>
              <a:buChar char="•"/>
            </a:pPr>
            <a:endParaRPr lang="sv-SE" sz="3600"/>
          </a:p>
          <a:p>
            <a:pPr marL="571500" indent="-571500">
              <a:buFont typeface="Arial"/>
              <a:buChar char="•"/>
            </a:pPr>
            <a:r>
              <a:rPr lang="sv-SE" sz="3600"/>
              <a:t>SETS HP TO ZERO</a:t>
            </a:r>
          </a:p>
        </p:txBody>
      </p:sp>
      <p:pic>
        <p:nvPicPr>
          <p:cNvPr id="7" name="Bildobjekt 7" descr="En bild som visar blomma&#10;&#10;Automatiskt genererad beskrivning">
            <a:extLst>
              <a:ext uri="{FF2B5EF4-FFF2-40B4-BE49-F238E27FC236}">
                <a16:creationId xmlns:a16="http://schemas.microsoft.com/office/drawing/2014/main" id="{EE19C47C-6644-4EF5-9B06-F9F0F936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297" y="4108405"/>
            <a:ext cx="2172363" cy="1705080"/>
          </a:xfrm>
          <a:prstGeom prst="rect">
            <a:avLst/>
          </a:prstGeom>
        </p:spPr>
      </p:pic>
      <p:sp>
        <p:nvSpPr>
          <p:cNvPr id="9" name="Rubrik 1">
            <a:extLst>
              <a:ext uri="{FF2B5EF4-FFF2-40B4-BE49-F238E27FC236}">
                <a16:creationId xmlns:a16="http://schemas.microsoft.com/office/drawing/2014/main" id="{78BD0234-A745-4738-A496-50594D4D02DB}"/>
              </a:ext>
            </a:extLst>
          </p:cNvPr>
          <p:cNvSpPr txBox="1">
            <a:spLocks/>
          </p:cNvSpPr>
          <p:nvPr/>
        </p:nvSpPr>
        <p:spPr>
          <a:xfrm>
            <a:off x="3884903" y="-223435"/>
            <a:ext cx="5470716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THE BOMB</a:t>
            </a:r>
          </a:p>
        </p:txBody>
      </p:sp>
    </p:spTree>
    <p:extLst>
      <p:ext uri="{BB962C8B-B14F-4D97-AF65-F5344CB8AC3E}">
        <p14:creationId xmlns:p14="http://schemas.microsoft.com/office/powerpoint/2010/main" val="3200677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F763D51-5B80-4864-9580-DA79A24B49EE}"/>
              </a:ext>
            </a:extLst>
          </p:cNvPr>
          <p:cNvSpPr txBox="1">
            <a:spLocks/>
          </p:cNvSpPr>
          <p:nvPr/>
        </p:nvSpPr>
        <p:spPr>
          <a:xfrm>
            <a:off x="3644363" y="2105310"/>
            <a:ext cx="6058282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HITBOXAR</a:t>
            </a:r>
          </a:p>
        </p:txBody>
      </p:sp>
    </p:spTree>
    <p:extLst>
      <p:ext uri="{BB962C8B-B14F-4D97-AF65-F5344CB8AC3E}">
        <p14:creationId xmlns:p14="http://schemas.microsoft.com/office/powerpoint/2010/main" val="1226706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00134704-9252-40F6-8468-E98D5A78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498" y="723523"/>
            <a:ext cx="6267200" cy="990904"/>
          </a:xfrm>
        </p:spPr>
        <p:txBody>
          <a:bodyPr/>
          <a:lstStyle/>
          <a:p>
            <a:r>
              <a:rPr lang="sv-SE"/>
              <a:t>KOLLISION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BABE881F-EA40-4A1B-BB66-5A2FDADDA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116" y="2776251"/>
            <a:ext cx="4806655" cy="2980258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285750" indent="-285750">
              <a:buChar char="•"/>
            </a:pPr>
            <a:r>
              <a:rPr lang="sv-SE"/>
              <a:t>STORT FOKUS</a:t>
            </a:r>
          </a:p>
          <a:p>
            <a:pPr marL="285750" indent="-285750">
              <a:buChar char="•"/>
            </a:pPr>
            <a:r>
              <a:rPr lang="sv-SE"/>
              <a:t>CIRKLAR ELLER REKTANGLAR? </a:t>
            </a:r>
          </a:p>
          <a:p>
            <a:pPr marL="285750" indent="-285750">
              <a:buChar char="•"/>
            </a:pPr>
            <a:r>
              <a:rPr lang="sv-SE" err="1"/>
              <a:t>SeparatA</a:t>
            </a:r>
            <a:r>
              <a:rPr lang="sv-SE"/>
              <a:t> </a:t>
            </a:r>
            <a:r>
              <a:rPr lang="sv-SE" err="1"/>
              <a:t>hitboxaR</a:t>
            </a:r>
            <a:r>
              <a:rPr lang="sv-SE"/>
              <a:t>?</a:t>
            </a:r>
          </a:p>
          <a:p>
            <a:pPr marL="285750" indent="-285750">
              <a:buChar char="•"/>
            </a:pPr>
            <a:r>
              <a:rPr lang="sv-SE" err="1"/>
              <a:t>PositionERING</a:t>
            </a:r>
            <a:r>
              <a:rPr lang="sv-SE"/>
              <a:t> AV OBJEKT</a:t>
            </a:r>
            <a:br>
              <a:rPr lang="sv-SE"/>
            </a:br>
            <a:r>
              <a:rPr lang="sv-SE"/>
              <a:t>(</a:t>
            </a:r>
            <a:r>
              <a:rPr lang="sv-SE" err="1"/>
              <a:t>sKALNING</a:t>
            </a:r>
            <a:r>
              <a:rPr lang="sv-SE"/>
              <a:t> vs HÅRDKODAT)</a:t>
            </a:r>
          </a:p>
          <a:p>
            <a:pPr marL="285750" indent="-285750">
              <a:buChar char="•"/>
            </a:pPr>
            <a:r>
              <a:rPr lang="sv-SE"/>
              <a:t>LÖSNINGEN PÅ OBJEKTEN (offset)</a:t>
            </a:r>
          </a:p>
          <a:p>
            <a:pPr marL="285750" indent="-285750">
              <a:buChar char="•"/>
            </a:pPr>
            <a:endParaRPr lang="sv-SE"/>
          </a:p>
          <a:p>
            <a:pPr marL="285750" indent="-285750"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5266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>
            <a:extLst>
              <a:ext uri="{FF2B5EF4-FFF2-40B4-BE49-F238E27FC236}">
                <a16:creationId xmlns:a16="http://schemas.microsoft.com/office/drawing/2014/main" id="{83FF39FC-40F4-4359-A5C0-ACAB2B40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1" y="343933"/>
            <a:ext cx="10837126" cy="60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9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3">
            <a:extLst>
              <a:ext uri="{FF2B5EF4-FFF2-40B4-BE49-F238E27FC236}">
                <a16:creationId xmlns:a16="http://schemas.microsoft.com/office/drawing/2014/main" id="{96CCD94A-53E6-4FBB-AE67-0D6AE8AC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7" y="257328"/>
            <a:ext cx="11268545" cy="63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2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E7B4ECB7-0C9C-46E9-AEB5-CE40E780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32" y="676710"/>
            <a:ext cx="9257371" cy="2001239"/>
          </a:xfrm>
          <a:prstGeom prst="rect">
            <a:avLst/>
          </a:prstGeom>
        </p:spPr>
      </p:pic>
      <p:sp>
        <p:nvSpPr>
          <p:cNvPr id="9" name="Underrubrik 2">
            <a:extLst>
              <a:ext uri="{FF2B5EF4-FFF2-40B4-BE49-F238E27FC236}">
                <a16:creationId xmlns:a16="http://schemas.microsoft.com/office/drawing/2014/main" id="{F8C3530F-B492-485C-B940-DD9A29BAA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067" y="2924934"/>
            <a:ext cx="4862411" cy="3426307"/>
          </a:xfrm>
        </p:spPr>
        <p:txBody>
          <a:bodyPr vert="horz" lIns="91440" tIns="91440" rIns="91440" bIns="9144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sv-SE"/>
              <a:t>Object constructor </a:t>
            </a:r>
          </a:p>
          <a:p>
            <a:pPr marL="285750" indent="-285750">
              <a:buChar char="•"/>
            </a:pPr>
            <a:r>
              <a:rPr lang="sv-SE"/>
              <a:t>X = x positon</a:t>
            </a:r>
          </a:p>
          <a:p>
            <a:pPr marL="285750" indent="-285750">
              <a:buChar char="•"/>
            </a:pPr>
            <a:r>
              <a:rPr lang="sv-SE"/>
              <a:t>Y = y position</a:t>
            </a:r>
          </a:p>
          <a:p>
            <a:pPr marL="285750" indent="-285750">
              <a:buChar char="•"/>
            </a:pPr>
            <a:r>
              <a:rPr lang="sv-SE"/>
              <a:t>Speed = speed of falling object</a:t>
            </a:r>
          </a:p>
          <a:p>
            <a:pPr marL="285750" indent="-285750">
              <a:buChar char="•"/>
            </a:pPr>
            <a:r>
              <a:rPr lang="sv-SE"/>
              <a:t>Width = width of object</a:t>
            </a:r>
          </a:p>
          <a:p>
            <a:pPr marL="285750" indent="-285750">
              <a:buChar char="•"/>
            </a:pPr>
            <a:r>
              <a:rPr lang="sv-SE"/>
              <a:t>Offset = adjustment of object collision</a:t>
            </a:r>
          </a:p>
          <a:p>
            <a:pPr marL="285750" indent="-285750">
              <a:buChar char="•"/>
            </a:pPr>
            <a:r>
              <a:rPr lang="sv-SE"/>
              <a:t>All objects are rectangular </a:t>
            </a:r>
          </a:p>
          <a:p>
            <a:pPr marL="285750" indent="-285750">
              <a:buChar char="•"/>
            </a:pPr>
            <a:endParaRPr lang="sv-SE"/>
          </a:p>
          <a:p>
            <a:pPr marL="285750" indent="-285750"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79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F763D51-5B80-4864-9580-DA79A24B49EE}"/>
              </a:ext>
            </a:extLst>
          </p:cNvPr>
          <p:cNvSpPr txBox="1">
            <a:spLocks/>
          </p:cNvSpPr>
          <p:nvPr/>
        </p:nvSpPr>
        <p:spPr>
          <a:xfrm>
            <a:off x="3297337" y="-205074"/>
            <a:ext cx="6632904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UTMANINGAR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DD4D7F77-7FB7-4ADD-8B9A-E5241FF0D30E}"/>
              </a:ext>
            </a:extLst>
          </p:cNvPr>
          <p:cNvSpPr txBox="1">
            <a:spLocks/>
          </p:cNvSpPr>
          <p:nvPr/>
        </p:nvSpPr>
        <p:spPr>
          <a:xfrm>
            <a:off x="3960129" y="2171955"/>
            <a:ext cx="5421710" cy="3631281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sv-SE" sz="3600"/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INTERFACES</a:t>
            </a:r>
            <a:endParaRPr lang="sv-SE"/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KNAPPAR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POSITIONERA GFX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KOLLISION</a:t>
            </a:r>
            <a:endParaRPr lang="sv-SE"/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HIGHSCORE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sv-SE" sz="3600"/>
              <a:t>KONTROLLER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sv-SE" sz="3600"/>
          </a:p>
        </p:txBody>
      </p:sp>
    </p:spTree>
    <p:extLst>
      <p:ext uri="{BB962C8B-B14F-4D97-AF65-F5344CB8AC3E}">
        <p14:creationId xmlns:p14="http://schemas.microsoft.com/office/powerpoint/2010/main" val="269861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70FAA58E-C1AD-44F0-8635-7166BF1D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46" y="690764"/>
            <a:ext cx="5372805" cy="4609593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1B092B21-5E9C-4C76-8963-019984712FA8}"/>
              </a:ext>
            </a:extLst>
          </p:cNvPr>
          <p:cNvSpPr txBox="1">
            <a:spLocks/>
          </p:cNvSpPr>
          <p:nvPr/>
        </p:nvSpPr>
        <p:spPr>
          <a:xfrm>
            <a:off x="4326686" y="-184134"/>
            <a:ext cx="2392296" cy="70408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/>
              <a:t>INTERFACES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A1AD04FF-47B6-41BA-8C7C-A015BA27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2622" y="5466203"/>
            <a:ext cx="4806655" cy="1075258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285750" indent="-285750">
              <a:buChar char="•"/>
            </a:pPr>
            <a:r>
              <a:rPr lang="sv-SE"/>
              <a:t>4 Olika "skärmar"</a:t>
            </a:r>
          </a:p>
          <a:p>
            <a:pPr marL="285750" indent="-285750">
              <a:buChar char="•"/>
            </a:pPr>
            <a:r>
              <a:rPr lang="sv-SE"/>
              <a:t>START / HOWTO / PLAY / GAMEOVER</a:t>
            </a:r>
          </a:p>
        </p:txBody>
      </p:sp>
      <p:pic>
        <p:nvPicPr>
          <p:cNvPr id="3" name="Bildobjekt 3" descr="En bild som visar objekt, klocka, mätare&#10;&#10;Automatiskt genererad beskrivning">
            <a:extLst>
              <a:ext uri="{FF2B5EF4-FFF2-40B4-BE49-F238E27FC236}">
                <a16:creationId xmlns:a16="http://schemas.microsoft.com/office/drawing/2014/main" id="{B0B9C476-DCB8-4432-9A2F-A4DDAC69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626" y="2762566"/>
            <a:ext cx="4684143" cy="4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39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 descr="En bild som visar text&#10;&#10;Automatiskt genererad beskrivning">
            <a:extLst>
              <a:ext uri="{FF2B5EF4-FFF2-40B4-BE49-F238E27FC236}">
                <a16:creationId xmlns:a16="http://schemas.microsoft.com/office/drawing/2014/main" id="{9A5BD738-BB64-41DE-84BF-12D84216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76" y="1400638"/>
            <a:ext cx="6565692" cy="4058370"/>
          </a:xfrm>
          <a:prstGeom prst="rect">
            <a:avLst/>
          </a:prstGeom>
        </p:spPr>
      </p:pic>
      <p:sp>
        <p:nvSpPr>
          <p:cNvPr id="4" name="Rubrik 1">
            <a:extLst>
              <a:ext uri="{FF2B5EF4-FFF2-40B4-BE49-F238E27FC236}">
                <a16:creationId xmlns:a16="http://schemas.microsoft.com/office/drawing/2014/main" id="{5EBE8D55-C4B2-44FB-8391-E34455D4F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7791" y="-3830"/>
            <a:ext cx="4987616" cy="976527"/>
          </a:xfrm>
        </p:spPr>
        <p:txBody>
          <a:bodyPr>
            <a:normAutofit/>
          </a:bodyPr>
          <a:lstStyle/>
          <a:p>
            <a:r>
              <a:rPr lang="sv-SE" sz="4400"/>
              <a:t>KNAPPAR</a:t>
            </a:r>
          </a:p>
        </p:txBody>
      </p:sp>
    </p:spTree>
    <p:extLst>
      <p:ext uri="{BB962C8B-B14F-4D97-AF65-F5344CB8AC3E}">
        <p14:creationId xmlns:p14="http://schemas.microsoft.com/office/powerpoint/2010/main" val="158978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F2B65DFB-934B-4E54-84D1-7335BF21192F}"/>
              </a:ext>
            </a:extLst>
          </p:cNvPr>
          <p:cNvSpPr txBox="1">
            <a:spLocks/>
          </p:cNvSpPr>
          <p:nvPr/>
        </p:nvSpPr>
        <p:spPr>
          <a:xfrm>
            <a:off x="597502" y="339440"/>
            <a:ext cx="5287921" cy="58153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v-SE" sz="2000" b="1" u="sng">
                <a:ea typeface="+mn-lt"/>
                <a:cs typeface="+mn-lt"/>
              </a:rPr>
              <a:t>Spelets delar</a:t>
            </a:r>
            <a:r>
              <a:rPr lang="sv-SE" u="sng">
                <a:ea typeface="+mn-lt"/>
                <a:cs typeface="+mn-lt"/>
              </a:rPr>
              <a:t>:</a:t>
            </a:r>
            <a:br>
              <a:rPr lang="sv-SE" sz="1200">
                <a:ea typeface="+mn-lt"/>
                <a:cs typeface="+mn-lt"/>
              </a:rPr>
            </a:br>
            <a:br>
              <a:rPr lang="sv-SE" sz="1200">
                <a:ea typeface="+mn-lt"/>
                <a:cs typeface="+mn-lt"/>
              </a:rPr>
            </a:br>
            <a:r>
              <a:rPr lang="sv-SE" sz="1200" b="1">
                <a:ea typeface="+mn-lt"/>
                <a:cs typeface="+mn-lt"/>
              </a:rPr>
              <a:t>Startskärm: </a:t>
            </a:r>
            <a:br>
              <a:rPr lang="sv-SE" sz="1200" b="1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Gå till Game session (Start game)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Gå till </a:t>
            </a:r>
            <a:r>
              <a:rPr lang="sv-SE" sz="1200" err="1">
                <a:ea typeface="+mn-lt"/>
                <a:cs typeface="+mn-lt"/>
              </a:rPr>
              <a:t>Instruction</a:t>
            </a:r>
            <a:r>
              <a:rPr lang="sv-SE" sz="1200">
                <a:ea typeface="+mn-lt"/>
                <a:cs typeface="+mn-lt"/>
              </a:rPr>
              <a:t> </a:t>
            </a:r>
            <a:r>
              <a:rPr lang="sv-SE" sz="1200" err="1">
                <a:ea typeface="+mn-lt"/>
                <a:cs typeface="+mn-lt"/>
              </a:rPr>
              <a:t>screen</a:t>
            </a:r>
            <a:r>
              <a:rPr lang="sv-SE" sz="1200">
                <a:ea typeface="+mn-lt"/>
                <a:cs typeface="+mn-lt"/>
              </a:rPr>
              <a:t> (</a:t>
            </a:r>
            <a:r>
              <a:rPr lang="sv-SE" sz="1200" err="1">
                <a:ea typeface="+mn-lt"/>
                <a:cs typeface="+mn-lt"/>
              </a:rPr>
              <a:t>How</a:t>
            </a:r>
            <a:r>
              <a:rPr lang="sv-SE" sz="1200">
                <a:ea typeface="+mn-lt"/>
                <a:cs typeface="+mn-lt"/>
              </a:rPr>
              <a:t> to play)</a:t>
            </a:r>
            <a:br>
              <a:rPr lang="sv-SE" sz="1200">
                <a:ea typeface="+mn-lt"/>
                <a:cs typeface="+mn-lt"/>
              </a:rPr>
            </a:br>
            <a:br>
              <a:rPr lang="sv-SE" sz="1200">
                <a:ea typeface="+mn-lt"/>
                <a:cs typeface="+mn-lt"/>
              </a:rPr>
            </a:br>
            <a:r>
              <a:rPr lang="sv-SE" sz="1200" b="1" err="1">
                <a:ea typeface="+mn-lt"/>
                <a:cs typeface="+mn-lt"/>
              </a:rPr>
              <a:t>How</a:t>
            </a:r>
            <a:r>
              <a:rPr lang="sv-SE" sz="1200" b="1">
                <a:ea typeface="+mn-lt"/>
                <a:cs typeface="+mn-lt"/>
              </a:rPr>
              <a:t> to play-skärm:</a:t>
            </a:r>
            <a:br>
              <a:rPr lang="sv-SE" sz="1200" b="1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Kontroller mus/tangentbord (bild + förklaring)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 Grönt päron ger poäng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Ruttet päron ger minus på </a:t>
            </a:r>
            <a:r>
              <a:rPr lang="sv-SE" sz="1200" err="1">
                <a:ea typeface="+mn-lt"/>
                <a:cs typeface="+mn-lt"/>
              </a:rPr>
              <a:t>hp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Hjärta ger </a:t>
            </a:r>
            <a:r>
              <a:rPr lang="sv-SE" sz="1200" err="1">
                <a:ea typeface="+mn-lt"/>
                <a:cs typeface="+mn-lt"/>
              </a:rPr>
              <a:t>hp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Stjärna = </a:t>
            </a:r>
            <a:r>
              <a:rPr lang="sv-SE" sz="1200" err="1">
                <a:ea typeface="+mn-lt"/>
                <a:cs typeface="+mn-lt"/>
              </a:rPr>
              <a:t>powerup</a:t>
            </a:r>
            <a:r>
              <a:rPr lang="sv-SE" sz="1200">
                <a:ea typeface="+mn-lt"/>
                <a:cs typeface="+mn-lt"/>
              </a:rPr>
              <a:t> (dubbla poäng under viss tid) 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Bomb = game over</a:t>
            </a:r>
            <a:br>
              <a:rPr lang="sv-SE" sz="1200">
                <a:ea typeface="+mn-lt"/>
                <a:cs typeface="+mn-lt"/>
              </a:rPr>
            </a:br>
            <a:br>
              <a:rPr lang="sv-SE" sz="1200">
                <a:ea typeface="+mn-lt"/>
                <a:cs typeface="+mn-lt"/>
              </a:rPr>
            </a:br>
            <a:r>
              <a:rPr lang="sv-SE" sz="1200" b="1">
                <a:ea typeface="+mn-lt"/>
                <a:cs typeface="+mn-lt"/>
              </a:rPr>
              <a:t>Game-over skärm: </a:t>
            </a:r>
            <a:br>
              <a:rPr lang="sv-SE" sz="1200" b="1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Visa antal poäng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Starta nytt spel (gå tillbaka till start </a:t>
            </a:r>
            <a:r>
              <a:rPr lang="sv-SE" sz="1200" err="1">
                <a:ea typeface="+mn-lt"/>
                <a:cs typeface="+mn-lt"/>
              </a:rPr>
              <a:t>screen</a:t>
            </a:r>
            <a:r>
              <a:rPr lang="sv-SE" sz="1200">
                <a:ea typeface="+mn-lt"/>
                <a:cs typeface="+mn-lt"/>
              </a:rPr>
              <a:t>)</a:t>
            </a:r>
          </a:p>
          <a:p>
            <a:r>
              <a:rPr lang="sv-SE" sz="1200" b="1" err="1">
                <a:ea typeface="+mn-lt"/>
                <a:cs typeface="+mn-lt"/>
              </a:rPr>
              <a:t>Mechanics</a:t>
            </a:r>
            <a:r>
              <a:rPr lang="sv-SE" sz="1200" b="1">
                <a:ea typeface="+mn-lt"/>
                <a:cs typeface="+mn-lt"/>
              </a:rPr>
              <a:t>:</a:t>
            </a:r>
            <a:br>
              <a:rPr lang="sv-SE" sz="1200" b="1" u="sng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Enligt ett förbestämt tidsintervall förändras hastigheten och antalet/andelen av föremål som faller från trädet. Med andel menas ration snälla/elaka objekt.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 Spelet fortsätter tills spelaren har 0 HP eller träffar en bomb. (Game over)</a:t>
            </a:r>
            <a:br>
              <a:rPr lang="sv-SE" sz="1200" b="1" u="sng">
                <a:ea typeface="+mn-lt"/>
                <a:cs typeface="+mn-lt"/>
              </a:rPr>
            </a:br>
            <a:br>
              <a:rPr lang="sv-SE" sz="1200" b="1" u="sng">
                <a:ea typeface="+mn-lt"/>
                <a:cs typeface="+mn-lt"/>
              </a:rPr>
            </a:br>
            <a:r>
              <a:rPr lang="sv-SE" sz="1200" b="1">
                <a:ea typeface="+mn-lt"/>
                <a:cs typeface="+mn-lt"/>
              </a:rPr>
              <a:t>Mätare i spelet</a:t>
            </a:r>
            <a:br>
              <a:rPr lang="sv-SE" sz="1200" b="1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-Poängmätare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-HP (startar med 100HP)</a:t>
            </a:r>
            <a:br>
              <a:rPr lang="sv-SE" sz="1200">
                <a:ea typeface="+mn-lt"/>
                <a:cs typeface="+mn-lt"/>
              </a:rPr>
            </a:br>
            <a:br>
              <a:rPr lang="sv-SE" sz="1200">
                <a:ea typeface="+mn-lt"/>
                <a:cs typeface="+mn-lt"/>
              </a:rPr>
            </a:br>
            <a:r>
              <a:rPr lang="sv-SE" sz="1200" b="1" err="1">
                <a:ea typeface="+mn-lt"/>
                <a:cs typeface="+mn-lt"/>
              </a:rPr>
              <a:t>Player</a:t>
            </a:r>
            <a:r>
              <a:rPr lang="sv-SE" sz="1200" b="1">
                <a:ea typeface="+mn-lt"/>
                <a:cs typeface="+mn-lt"/>
              </a:rPr>
              <a:t>:</a:t>
            </a:r>
            <a:br>
              <a:rPr lang="sv-SE" sz="1200" b="1" u="sng">
                <a:ea typeface="+mn-lt"/>
                <a:cs typeface="+mn-lt"/>
              </a:rPr>
            </a:br>
            <a:r>
              <a:rPr lang="sv-SE" sz="1200" b="1">
                <a:ea typeface="+mn-lt"/>
                <a:cs typeface="+mn-lt"/>
              </a:rPr>
              <a:t>*</a:t>
            </a:r>
            <a:r>
              <a:rPr lang="sv-SE" sz="1200" err="1">
                <a:ea typeface="+mn-lt"/>
                <a:cs typeface="+mn-lt"/>
              </a:rPr>
              <a:t>onCollision</a:t>
            </a:r>
            <a:r>
              <a:rPr lang="sv-SE" sz="1200">
                <a:ea typeface="+mn-lt"/>
                <a:cs typeface="+mn-lt"/>
              </a:rPr>
              <a:t>-händelse vid kontakt med objekt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*Röra sig i X-led endast. Fast Y-position</a:t>
            </a:r>
            <a:br>
              <a:rPr lang="sv-SE" sz="1200">
                <a:ea typeface="+mn-lt"/>
                <a:cs typeface="+mn-lt"/>
              </a:rPr>
            </a:br>
            <a:endParaRPr lang="sv-SE" sz="1200">
              <a:ea typeface="+mn-lt"/>
              <a:cs typeface="+mn-lt"/>
            </a:endParaRPr>
          </a:p>
          <a:p>
            <a:endParaRPr lang="sv-SE" sz="1200">
              <a:ea typeface="+mn-lt"/>
              <a:cs typeface="+mn-lt"/>
            </a:endParaRPr>
          </a:p>
          <a:p>
            <a:endParaRPr lang="sv-SE">
              <a:cs typeface="Calibri"/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47209707-0516-4C70-BEBA-7AC2EC24F8DC}"/>
              </a:ext>
            </a:extLst>
          </p:cNvPr>
          <p:cNvSpPr txBox="1"/>
          <p:nvPr/>
        </p:nvSpPr>
        <p:spPr>
          <a:xfrm>
            <a:off x="6045708" y="337185"/>
            <a:ext cx="5736771" cy="457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v-SE" sz="1200" b="1" err="1"/>
              <a:t>GameObjekt</a:t>
            </a:r>
            <a:r>
              <a:rPr lang="sv-SE" sz="1200" b="1"/>
              <a:t>:</a:t>
            </a:r>
            <a:br>
              <a:rPr lang="sv-SE" sz="1200" b="1" u="sng"/>
            </a:br>
            <a:r>
              <a:rPr lang="sv-SE" sz="1200" b="1"/>
              <a:t>*</a:t>
            </a:r>
            <a:r>
              <a:rPr lang="sv-SE" sz="1200" err="1"/>
              <a:t>onCollision</a:t>
            </a:r>
            <a:r>
              <a:rPr lang="sv-SE" sz="1200"/>
              <a:t>-händelse vid kontakt med </a:t>
            </a:r>
            <a:r>
              <a:rPr lang="sv-SE" sz="1200" err="1"/>
              <a:t>Player</a:t>
            </a:r>
            <a:br>
              <a:rPr lang="sv-SE" sz="1200"/>
            </a:br>
            <a:r>
              <a:rPr lang="sv-SE" sz="1200"/>
              <a:t>*Skall röra sig uppifrån och ner (Y-led) (set </a:t>
            </a:r>
            <a:r>
              <a:rPr lang="sv-SE" sz="1200" err="1"/>
              <a:t>range</a:t>
            </a:r>
            <a:r>
              <a:rPr lang="sv-SE" sz="1200"/>
              <a:t> av speed) </a:t>
            </a:r>
            <a:br>
              <a:rPr lang="sv-SE" sz="1200"/>
            </a:br>
            <a:r>
              <a:rPr lang="sv-SE" sz="1200"/>
              <a:t>*RNG-</a:t>
            </a:r>
            <a:r>
              <a:rPr lang="sv-SE" sz="1200" err="1"/>
              <a:t>spawn</a:t>
            </a:r>
            <a:r>
              <a:rPr lang="sv-SE" sz="1200"/>
              <a:t> i X-led (så att de dyker upp på olika ställen uppifrån)</a:t>
            </a:r>
            <a:br>
              <a:rPr lang="sv-SE" sz="1200">
                <a:cs typeface="Calibri"/>
              </a:rPr>
            </a:br>
            <a:r>
              <a:rPr lang="sv-SE" sz="1200">
                <a:ea typeface="+mn-lt"/>
                <a:cs typeface="+mn-lt"/>
              </a:rPr>
              <a:t>*Hastighet variabel (skall </a:t>
            </a:r>
            <a:r>
              <a:rPr lang="sv-SE" sz="1200" err="1">
                <a:ea typeface="+mn-lt"/>
                <a:cs typeface="+mn-lt"/>
              </a:rPr>
              <a:t>spawnas</a:t>
            </a:r>
            <a:r>
              <a:rPr lang="sv-SE" sz="1200">
                <a:ea typeface="+mn-lt"/>
                <a:cs typeface="+mn-lt"/>
              </a:rPr>
              <a:t> i en </a:t>
            </a:r>
            <a:r>
              <a:rPr lang="sv-SE" sz="1200" err="1">
                <a:ea typeface="+mn-lt"/>
                <a:cs typeface="+mn-lt"/>
              </a:rPr>
              <a:t>range</a:t>
            </a:r>
            <a:r>
              <a:rPr lang="sv-SE" sz="1200">
                <a:ea typeface="+mn-lt"/>
                <a:cs typeface="+mn-lt"/>
              </a:rPr>
              <a:t> av speed)</a:t>
            </a:r>
            <a:br>
              <a:rPr lang="sv-SE" sz="1200"/>
            </a:br>
            <a:r>
              <a:rPr lang="sv-SE" sz="1200"/>
              <a:t>*Objekt förvinner från skärmen vid möte av mark (specifik y-position). = missade objekt</a:t>
            </a:r>
            <a:br>
              <a:rPr lang="sv-SE" sz="1200"/>
            </a:br>
            <a:r>
              <a:rPr lang="sv-SE" sz="1200"/>
              <a:t>*Objekt som fångats i vagnen försvinner från skärmen men poäng eller avdrag läggs till i HP/Poäng modulen (specifik y-position).</a:t>
            </a:r>
            <a:br>
              <a:rPr lang="sv-SE" sz="1200"/>
            </a:br>
            <a:br>
              <a:rPr lang="sv-SE" sz="1200"/>
            </a:br>
            <a:r>
              <a:rPr lang="sv-SE" sz="1200"/>
              <a:t>- </a:t>
            </a:r>
            <a:r>
              <a:rPr lang="sv-SE" sz="1200" b="1"/>
              <a:t>Grönt päron</a:t>
            </a:r>
            <a:br>
              <a:rPr lang="sv-SE" sz="1200" b="1"/>
            </a:br>
            <a:r>
              <a:rPr lang="sv-SE" sz="1200"/>
              <a:t>* Fångar man ett grönt päron tilldelas man poäng.</a:t>
            </a:r>
            <a:br>
              <a:rPr lang="sv-SE" sz="1200"/>
            </a:br>
            <a:r>
              <a:rPr lang="sv-SE" sz="1200" b="1"/>
              <a:t>- Ruttet päron</a:t>
            </a:r>
            <a:br>
              <a:rPr lang="sv-SE" sz="1200"/>
            </a:br>
            <a:r>
              <a:rPr lang="sv-SE" sz="1200"/>
              <a:t>* Fångar man ett ruttet päron förlorar  HP.</a:t>
            </a:r>
            <a:br>
              <a:rPr lang="sv-SE" sz="1200"/>
            </a:br>
            <a:r>
              <a:rPr lang="sv-SE" sz="1200" b="1"/>
              <a:t>- Bomb</a:t>
            </a:r>
            <a:br>
              <a:rPr lang="sv-SE" sz="1200" b="1"/>
            </a:br>
            <a:r>
              <a:rPr lang="sv-SE" sz="1200" b="1"/>
              <a:t>* </a:t>
            </a:r>
            <a:r>
              <a:rPr lang="sv-SE" sz="1200" err="1"/>
              <a:t>Instant</a:t>
            </a:r>
            <a:r>
              <a:rPr lang="sv-SE" sz="1200"/>
              <a:t> HP 0 = Game over</a:t>
            </a:r>
            <a:br>
              <a:rPr lang="sv-SE" sz="1200"/>
            </a:br>
            <a:r>
              <a:rPr lang="sv-SE" sz="1200" b="1"/>
              <a:t>- Stjärna</a:t>
            </a:r>
            <a:br>
              <a:rPr lang="sv-SE" sz="1200" b="1"/>
            </a:br>
            <a:r>
              <a:rPr lang="sv-SE" sz="1200"/>
              <a:t>* Ger dubbla poäng</a:t>
            </a:r>
            <a:br>
              <a:rPr lang="sv-SE" sz="1200"/>
            </a:br>
            <a:r>
              <a:rPr lang="sv-SE" sz="1200" b="1"/>
              <a:t>* </a:t>
            </a:r>
            <a:r>
              <a:rPr lang="sv-SE" sz="1200"/>
              <a:t>Timer 5-sekunder</a:t>
            </a:r>
            <a:br>
              <a:rPr lang="sv-SE" sz="1200"/>
            </a:br>
            <a:r>
              <a:rPr lang="sv-SE" sz="1200" b="1"/>
              <a:t>- Hjärta</a:t>
            </a:r>
            <a:br>
              <a:rPr lang="sv-SE" sz="1200"/>
            </a:br>
            <a:r>
              <a:rPr lang="sv-SE" sz="1200"/>
              <a:t>* Lägg till HP. (Max 100)</a:t>
            </a:r>
            <a:br>
              <a:rPr lang="sv-SE" sz="1200">
                <a:ea typeface="+mn-lt"/>
                <a:cs typeface="+mn-lt"/>
              </a:rPr>
            </a:br>
            <a:br>
              <a:rPr lang="sv-SE" sz="1200">
                <a:ea typeface="+mn-lt"/>
                <a:cs typeface="+mn-lt"/>
              </a:rPr>
            </a:br>
            <a:r>
              <a:rPr lang="sv-SE" sz="1200" b="1"/>
              <a:t>-Extra-funktioner</a:t>
            </a:r>
            <a:br>
              <a:rPr lang="sv-SE" sz="1200" b="1" u="sng"/>
            </a:br>
            <a:r>
              <a:rPr lang="sv-SE" sz="1200" b="1"/>
              <a:t>*</a:t>
            </a:r>
            <a:r>
              <a:rPr lang="sv-SE" sz="1200" err="1"/>
              <a:t>Highscore</a:t>
            </a:r>
            <a:r>
              <a:rPr lang="sv-SE" sz="1200"/>
              <a:t> på startskärmen (</a:t>
            </a:r>
            <a:r>
              <a:rPr lang="sv-SE" sz="1200" err="1"/>
              <a:t>local</a:t>
            </a:r>
            <a:r>
              <a:rPr lang="sv-SE" sz="1200"/>
              <a:t> </a:t>
            </a:r>
            <a:r>
              <a:rPr lang="sv-SE" sz="1200" err="1"/>
              <a:t>storage</a:t>
            </a:r>
            <a:r>
              <a:rPr lang="sv-SE" sz="1200"/>
              <a:t>)</a:t>
            </a:r>
            <a:br>
              <a:rPr lang="sv-SE" sz="1200"/>
            </a:br>
            <a:r>
              <a:rPr lang="sv-SE" sz="1200">
                <a:ea typeface="+mn-lt"/>
                <a:cs typeface="+mn-lt"/>
              </a:rPr>
              <a:t>*Bomb-event (10 sekunder bara bomber?)</a:t>
            </a:r>
            <a:br>
              <a:rPr lang="sv-SE" sz="1200">
                <a:ea typeface="+mn-lt"/>
                <a:cs typeface="+mn-lt"/>
              </a:rPr>
            </a:br>
            <a:r>
              <a:rPr lang="sv-SE" sz="1200">
                <a:ea typeface="+mn-lt"/>
                <a:cs typeface="+mn-lt"/>
              </a:rPr>
              <a:t>*Ljud? Super-</a:t>
            </a:r>
            <a:r>
              <a:rPr lang="sv-SE" sz="1200" err="1">
                <a:ea typeface="+mn-lt"/>
                <a:cs typeface="+mn-lt"/>
              </a:rPr>
              <a:t>mario</a:t>
            </a:r>
            <a:r>
              <a:rPr lang="sv-SE" sz="1200">
                <a:ea typeface="+mn-lt"/>
                <a:cs typeface="+mn-lt"/>
              </a:rPr>
              <a:t>-ljud vid stjärna?</a:t>
            </a:r>
          </a:p>
        </p:txBody>
      </p:sp>
    </p:spTree>
    <p:extLst>
      <p:ext uri="{BB962C8B-B14F-4D97-AF65-F5344CB8AC3E}">
        <p14:creationId xmlns:p14="http://schemas.microsoft.com/office/powerpoint/2010/main" val="3091482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00134704-9252-40F6-8468-E98D5A78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498" y="723523"/>
            <a:ext cx="6267200" cy="990904"/>
          </a:xfrm>
        </p:spPr>
        <p:txBody>
          <a:bodyPr/>
          <a:lstStyle/>
          <a:p>
            <a:r>
              <a:rPr lang="sv-SE"/>
              <a:t>HIGHSCORE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BABE881F-EA40-4A1B-BB66-5A2FDADDA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9526" y="3432459"/>
            <a:ext cx="4806655" cy="2280810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285750" indent="-285750">
              <a:buChar char="•"/>
            </a:pPr>
            <a:r>
              <a:rPr lang="sv-SE"/>
              <a:t>P5js storeitem</a:t>
            </a:r>
          </a:p>
          <a:p>
            <a:pPr marL="285750" indent="-285750">
              <a:buChar char="•"/>
            </a:pPr>
            <a:r>
              <a:rPr lang="sv-SE"/>
              <a:t>Skicka data mellan klasserna</a:t>
            </a:r>
          </a:p>
          <a:p>
            <a:pPr marL="285750" indent="-285750">
              <a:buChar char="•"/>
            </a:pPr>
            <a:endParaRPr lang="sv-SE"/>
          </a:p>
        </p:txBody>
      </p:sp>
      <p:pic>
        <p:nvPicPr>
          <p:cNvPr id="2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9A1702DE-9736-4AAD-9D2B-45A1EB86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900" y="2061934"/>
            <a:ext cx="4915468" cy="966573"/>
          </a:xfrm>
          <a:prstGeom prst="rect">
            <a:avLst/>
          </a:prstGeom>
        </p:spPr>
      </p:pic>
      <p:pic>
        <p:nvPicPr>
          <p:cNvPr id="3" name="Bildobjekt 4">
            <a:extLst>
              <a:ext uri="{FF2B5EF4-FFF2-40B4-BE49-F238E27FC236}">
                <a16:creationId xmlns:a16="http://schemas.microsoft.com/office/drawing/2014/main" id="{C8A1C12C-A96D-47CA-8284-9BCA1D2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3" y="4704853"/>
            <a:ext cx="4669766" cy="917959"/>
          </a:xfrm>
          <a:prstGeom prst="rect">
            <a:avLst/>
          </a:prstGeom>
        </p:spPr>
      </p:pic>
      <p:pic>
        <p:nvPicPr>
          <p:cNvPr id="5" name="Bildobjekt 6" descr="En bild som visar text&#10;&#10;Automatiskt genererad beskrivning">
            <a:extLst>
              <a:ext uri="{FF2B5EF4-FFF2-40B4-BE49-F238E27FC236}">
                <a16:creationId xmlns:a16="http://schemas.microsoft.com/office/drawing/2014/main" id="{9F3382D3-8336-4DAF-9F15-D6D12174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0" y="2066784"/>
            <a:ext cx="4684143" cy="239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9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00134704-9252-40F6-8468-E98D5A78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498" y="723523"/>
            <a:ext cx="6267200" cy="990904"/>
          </a:xfrm>
        </p:spPr>
        <p:txBody>
          <a:bodyPr/>
          <a:lstStyle/>
          <a:p>
            <a:r>
              <a:rPr lang="sv-SE"/>
              <a:t>KONTROLLER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BABE881F-EA40-4A1B-BB66-5A2FDADDA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280" y="2682562"/>
            <a:ext cx="4806655" cy="3128940"/>
          </a:xfrm>
        </p:spPr>
        <p:txBody>
          <a:bodyPr vert="horz" lIns="91440" tIns="91440" rIns="91440" bIns="91440" rtlCol="0" anchor="t">
            <a:normAutofit/>
          </a:bodyPr>
          <a:lstStyle/>
          <a:p>
            <a:pPr marL="285750" indent="-285750">
              <a:buChar char="•"/>
            </a:pPr>
            <a:r>
              <a:rPr lang="sv-SE"/>
              <a:t>Mus och tangentbord</a:t>
            </a:r>
          </a:p>
          <a:p>
            <a:pPr marL="285750" indent="-285750">
              <a:buChar char="•"/>
            </a:pPr>
            <a:r>
              <a:rPr lang="sv-SE"/>
              <a:t>Använda båda samtidigt?</a:t>
            </a:r>
          </a:p>
          <a:p>
            <a:pPr marL="285750" indent="-285750">
              <a:buChar char="•"/>
            </a:pPr>
            <a:r>
              <a:rPr lang="sv-SE"/>
              <a:t>Lösning: Innan spelet startar får användaren välja mellan </a:t>
            </a:r>
            <a:br>
              <a:rPr lang="sv-SE"/>
            </a:br>
            <a:r>
              <a:rPr lang="sv-SE"/>
              <a:t>mus och tangentbord</a:t>
            </a:r>
          </a:p>
          <a:p>
            <a:pPr marL="285750" indent="-285750"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114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3" descr="En bild som visar text&#10;&#10;Automatiskt genererad beskrivning">
            <a:extLst>
              <a:ext uri="{FF2B5EF4-FFF2-40B4-BE49-F238E27FC236}">
                <a16:creationId xmlns:a16="http://schemas.microsoft.com/office/drawing/2014/main" id="{598A7199-38DF-49F1-B8C8-176A541B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74" y="3634733"/>
            <a:ext cx="3045125" cy="3150612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7E80A9EB-94FD-4B76-A775-BC9390CC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8" y="1220514"/>
            <a:ext cx="5863087" cy="4414517"/>
          </a:xfrm>
          <a:prstGeom prst="rect">
            <a:avLst/>
          </a:prstGeom>
        </p:spPr>
      </p:pic>
      <p:pic>
        <p:nvPicPr>
          <p:cNvPr id="6" name="Bildobjekt 6" descr="En bild som visar text&#10;&#10;Automatiskt genererad beskrivning">
            <a:extLst>
              <a:ext uri="{FF2B5EF4-FFF2-40B4-BE49-F238E27FC236}">
                <a16:creationId xmlns:a16="http://schemas.microsoft.com/office/drawing/2014/main" id="{D683D7EC-018C-4570-9CD0-1E76EC31E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46" y="415662"/>
            <a:ext cx="4008407" cy="31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00134704-9252-40F6-8468-E98D5A78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498" y="723523"/>
            <a:ext cx="6267200" cy="990904"/>
          </a:xfrm>
        </p:spPr>
        <p:txBody>
          <a:bodyPr/>
          <a:lstStyle/>
          <a:p>
            <a:r>
              <a:rPr lang="sv-SE"/>
              <a:t>REFLEKTION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BABE881F-EA40-4A1B-BB66-5A2FDADDA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376" y="2068039"/>
            <a:ext cx="5618622" cy="4229438"/>
          </a:xfrm>
        </p:spPr>
        <p:txBody>
          <a:bodyPr vert="horz" lIns="91440" tIns="91440" rIns="91440" bIns="9144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sv-SE" u="sng"/>
              <a:t>Saker som vi hade gjort annorlunda:</a:t>
            </a:r>
          </a:p>
          <a:p>
            <a:pPr marL="285750" indent="-285750">
              <a:buChar char="•"/>
            </a:pPr>
            <a:endParaRPr lang="sv-SE"/>
          </a:p>
          <a:p>
            <a:pPr marL="285750" indent="-285750">
              <a:buChar char="•"/>
            </a:pPr>
            <a:r>
              <a:rPr lang="sv-SE"/>
              <a:t>SATT UPP TYDLIGARE MÅL FÖR VAD VI VELAT ÅSTADKOMMA VARJE VECKA</a:t>
            </a:r>
          </a:p>
          <a:p>
            <a:pPr marL="285750" indent="-285750">
              <a:buChar char="•"/>
            </a:pPr>
            <a:r>
              <a:rPr lang="sv-SE"/>
              <a:t>Delat upp oss MER i mindre grupper</a:t>
            </a:r>
          </a:p>
          <a:p>
            <a:pPr marL="285750" indent="-285750">
              <a:buChar char="•"/>
            </a:pPr>
            <a:r>
              <a:rPr lang="sv-SE">
                <a:ea typeface="+mn-lt"/>
                <a:cs typeface="+mn-lt"/>
              </a:rPr>
              <a:t>lägga till olika nivåer och interaktion mellan vagn och miljö</a:t>
            </a:r>
            <a:endParaRPr lang="sv-SE"/>
          </a:p>
          <a:p>
            <a:pPr marL="285750" indent="-285750">
              <a:buChar char="•"/>
            </a:pPr>
            <a:r>
              <a:rPr lang="sv-SE"/>
              <a:t>Lägga TILL </a:t>
            </a:r>
            <a:r>
              <a:rPr lang="sv-SE" err="1"/>
              <a:t>animationER</a:t>
            </a:r>
            <a:r>
              <a:rPr lang="sv-SE"/>
              <a:t> och </a:t>
            </a:r>
            <a:r>
              <a:rPr lang="sv-SE" err="1"/>
              <a:t>görA</a:t>
            </a:r>
            <a:r>
              <a:rPr lang="sv-SE"/>
              <a:t> spelet mer levande </a:t>
            </a:r>
          </a:p>
          <a:p>
            <a:pPr marL="285750" indent="-285750">
              <a:buChar char="•"/>
            </a:pPr>
            <a:r>
              <a:rPr lang="sv-SE"/>
              <a:t>Mer tid på </a:t>
            </a:r>
            <a:r>
              <a:rPr lang="sv-SE" err="1"/>
              <a:t>SKALdesign</a:t>
            </a:r>
            <a:r>
              <a:rPr lang="sv-SE"/>
              <a:t> (</a:t>
            </a:r>
            <a:r>
              <a:rPr lang="sv-SE" err="1"/>
              <a:t>menYER</a:t>
            </a:r>
            <a:r>
              <a:rPr lang="sv-SE"/>
              <a:t>)</a:t>
            </a:r>
          </a:p>
          <a:p>
            <a:pPr marL="285750" indent="-285750">
              <a:buChar char="•"/>
            </a:pPr>
            <a:endParaRPr lang="sv-SE"/>
          </a:p>
          <a:p>
            <a:pPr marL="285750" indent="-285750">
              <a:buChar char="•"/>
            </a:pPr>
            <a:endParaRPr lang="sv-SE"/>
          </a:p>
        </p:txBody>
      </p:sp>
      <p:sp>
        <p:nvSpPr>
          <p:cNvPr id="2" name="Underrubrik 2">
            <a:extLst>
              <a:ext uri="{FF2B5EF4-FFF2-40B4-BE49-F238E27FC236}">
                <a16:creationId xmlns:a16="http://schemas.microsoft.com/office/drawing/2014/main" id="{98F2C9E9-21E2-4219-B31E-FE1F0BC137D6}"/>
              </a:ext>
            </a:extLst>
          </p:cNvPr>
          <p:cNvSpPr txBox="1">
            <a:spLocks/>
          </p:cNvSpPr>
          <p:nvPr/>
        </p:nvSpPr>
        <p:spPr>
          <a:xfrm>
            <a:off x="6419082" y="2068039"/>
            <a:ext cx="5218884" cy="4228113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u="sng"/>
              <a:t>Saker som vi är nöjda med:</a:t>
            </a:r>
          </a:p>
          <a:p>
            <a:endParaRPr lang="sv-S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/>
              <a:t>GOTT SAMARBETE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/>
              <a:t>TÄTT MED HANDLEDNING SÅ MAN INTE FASTNAR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>
                <a:ea typeface="+mn-lt"/>
                <a:cs typeface="+mn-lt"/>
              </a:rPr>
              <a:t>KOLLISION MELLAN VAGN OCH OBJEKT</a:t>
            </a:r>
            <a:endParaRPr lang="sv-S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/>
              <a:t>Designen av spelet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/>
              <a:t>Slutresultatet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0471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9A7F82-A679-488E-8E50-6E5AC1F845D8}"/>
              </a:ext>
            </a:extLst>
          </p:cNvPr>
          <p:cNvSpPr txBox="1">
            <a:spLocks/>
          </p:cNvSpPr>
          <p:nvPr/>
        </p:nvSpPr>
        <p:spPr>
          <a:xfrm>
            <a:off x="2263857" y="2026497"/>
            <a:ext cx="8533629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DEMO AV SPELET</a:t>
            </a:r>
          </a:p>
        </p:txBody>
      </p:sp>
    </p:spTree>
    <p:extLst>
      <p:ext uri="{BB962C8B-B14F-4D97-AF65-F5344CB8AC3E}">
        <p14:creationId xmlns:p14="http://schemas.microsoft.com/office/powerpoint/2010/main" val="162200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2F763D51-5B80-4864-9580-DA79A24B49EE}"/>
              </a:ext>
            </a:extLst>
          </p:cNvPr>
          <p:cNvSpPr txBox="1">
            <a:spLocks/>
          </p:cNvSpPr>
          <p:nvPr/>
        </p:nvSpPr>
        <p:spPr>
          <a:xfrm>
            <a:off x="2094292" y="1973464"/>
            <a:ext cx="7796013" cy="17982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/>
              <a:t>Designskisser</a:t>
            </a:r>
          </a:p>
        </p:txBody>
      </p:sp>
    </p:spTree>
    <p:extLst>
      <p:ext uri="{BB962C8B-B14F-4D97-AF65-F5344CB8AC3E}">
        <p14:creationId xmlns:p14="http://schemas.microsoft.com/office/powerpoint/2010/main" val="192886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>
            <a:extLst>
              <a:ext uri="{FF2B5EF4-FFF2-40B4-BE49-F238E27FC236}">
                <a16:creationId xmlns:a16="http://schemas.microsoft.com/office/drawing/2014/main" id="{1FD9008E-B822-4268-817F-2BB5E7F5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890655"/>
            <a:ext cx="9269239" cy="55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6">
            <a:extLst>
              <a:ext uri="{FF2B5EF4-FFF2-40B4-BE49-F238E27FC236}">
                <a16:creationId xmlns:a16="http://schemas.microsoft.com/office/drawing/2014/main" id="{857C18F4-C298-4159-B711-AF977DAE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24" y="401349"/>
            <a:ext cx="8431793" cy="62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>
            <a:extLst>
              <a:ext uri="{FF2B5EF4-FFF2-40B4-BE49-F238E27FC236}">
                <a16:creationId xmlns:a16="http://schemas.microsoft.com/office/drawing/2014/main" id="{242AB9C5-5D68-4B30-9F44-FEC4714A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9" y="303963"/>
            <a:ext cx="8461972" cy="60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>
            <a:extLst>
              <a:ext uri="{FF2B5EF4-FFF2-40B4-BE49-F238E27FC236}">
                <a16:creationId xmlns:a16="http://schemas.microsoft.com/office/drawing/2014/main" id="{3B2893A8-B937-47AC-ACC5-3F225A5E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64" y="263530"/>
            <a:ext cx="8658130" cy="61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99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TM10001114[[fn=Galleri]]</Template>
  <Application>Microsoft Office PowerPoint</Application>
  <PresentationFormat>Bredbild</PresentationFormat>
  <Slides>44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44</vt:i4>
      </vt:variant>
    </vt:vector>
  </HeadingPairs>
  <TitlesOfParts>
    <vt:vector size="45" baseType="lpstr">
      <vt:lpstr>Galleri</vt:lpstr>
      <vt:lpstr>PEAR WAGON</vt:lpstr>
      <vt:lpstr>SPELIDÉ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KOLLISION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KNAPPAR</vt:lpstr>
      <vt:lpstr>HIGHSCORE</vt:lpstr>
      <vt:lpstr>KONTROLLER</vt:lpstr>
      <vt:lpstr>PowerPoint-presentation</vt:lpstr>
      <vt:lpstr>REFLEKTION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PEAR WAGON</dc:title>
  <dc:creator>Jonas Glingert</dc:creator>
  <cp:revision>2</cp:revision>
  <dcterms:created xsi:type="dcterms:W3CDTF">2021-01-13T00:14:25Z</dcterms:created>
  <dcterms:modified xsi:type="dcterms:W3CDTF">2021-01-14T10:36:11Z</dcterms:modified>
</cp:coreProperties>
</file>